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7" r:id="rId2"/>
    <p:sldId id="319" r:id="rId3"/>
    <p:sldId id="314" r:id="rId4"/>
    <p:sldId id="295"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20" r:id="rId22"/>
    <p:sldId id="32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3EABB0-D52F-4240-89F0-26131B5BDBB2}" type="datetimeFigureOut">
              <a:rPr lang="en-AU" smtClean="0"/>
              <a:t>12/10/2018</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F9BBA6-3526-4607-835B-86799AF4CF58}" type="slidenum">
              <a:rPr lang="en-AU" smtClean="0"/>
              <a:t>‹#›</a:t>
            </a:fld>
            <a:endParaRPr lang="en-AU"/>
          </a:p>
        </p:txBody>
      </p:sp>
    </p:spTree>
    <p:extLst>
      <p:ext uri="{BB962C8B-B14F-4D97-AF65-F5344CB8AC3E}">
        <p14:creationId xmlns:p14="http://schemas.microsoft.com/office/powerpoint/2010/main" val="406744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BF9BBA6-3526-4607-835B-86799AF4CF58}" type="slidenum">
              <a:rPr lang="en-AU" smtClean="0"/>
              <a:t>2</a:t>
            </a:fld>
            <a:endParaRPr lang="en-AU"/>
          </a:p>
        </p:txBody>
      </p:sp>
    </p:spTree>
    <p:extLst>
      <p:ext uri="{BB962C8B-B14F-4D97-AF65-F5344CB8AC3E}">
        <p14:creationId xmlns:p14="http://schemas.microsoft.com/office/powerpoint/2010/main" val="1618927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B0519A04-A57E-4222-B1A7-E40EB082680F}" type="datetimeFigureOut">
              <a:rPr lang="en-AU" smtClean="0"/>
              <a:t>12/10/2018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2303456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0519A04-A57E-4222-B1A7-E40EB082680F}" type="datetimeFigureOut">
              <a:rPr lang="en-AU" smtClean="0"/>
              <a:t>12/10/2018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3596151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0519A04-A57E-4222-B1A7-E40EB082680F}" type="datetimeFigureOut">
              <a:rPr lang="en-AU" smtClean="0"/>
              <a:t>12/10/2018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115690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0519A04-A57E-4222-B1A7-E40EB082680F}" type="datetimeFigureOut">
              <a:rPr lang="en-AU" smtClean="0"/>
              <a:t>12/10/2018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249859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519A04-A57E-4222-B1A7-E40EB082680F}" type="datetimeFigureOut">
              <a:rPr lang="en-AU" smtClean="0"/>
              <a:t>12/10/2018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98651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0519A04-A57E-4222-B1A7-E40EB082680F}" type="datetimeFigureOut">
              <a:rPr lang="en-AU" smtClean="0"/>
              <a:t>12/10/2018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119811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B0519A04-A57E-4222-B1A7-E40EB082680F}" type="datetimeFigureOut">
              <a:rPr lang="en-AU" smtClean="0"/>
              <a:t>12/10/2018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1969238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B0519A04-A57E-4222-B1A7-E40EB082680F}" type="datetimeFigureOut">
              <a:rPr lang="en-AU" smtClean="0"/>
              <a:t>12/10/2018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278887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519A04-A57E-4222-B1A7-E40EB082680F}" type="datetimeFigureOut">
              <a:rPr lang="en-AU" smtClean="0"/>
              <a:t>12/10/2018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2100450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519A04-A57E-4222-B1A7-E40EB082680F}" type="datetimeFigureOut">
              <a:rPr lang="en-AU" smtClean="0"/>
              <a:t>12/10/2018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478865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519A04-A57E-4222-B1A7-E40EB082680F}" type="datetimeFigureOut">
              <a:rPr lang="en-AU" smtClean="0"/>
              <a:t>12/10/2018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675426C-3F2C-4D00-9774-9B88B7CAD759}" type="slidenum">
              <a:rPr lang="en-AU" smtClean="0"/>
              <a:t>‹#›</a:t>
            </a:fld>
            <a:endParaRPr lang="en-AU"/>
          </a:p>
        </p:txBody>
      </p:sp>
    </p:spTree>
    <p:extLst>
      <p:ext uri="{BB962C8B-B14F-4D97-AF65-F5344CB8AC3E}">
        <p14:creationId xmlns:p14="http://schemas.microsoft.com/office/powerpoint/2010/main" val="2442727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19A04-A57E-4222-B1A7-E40EB082680F}" type="datetimeFigureOut">
              <a:rPr lang="en-AU" smtClean="0"/>
              <a:t>12/10/2018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5426C-3F2C-4D00-9774-9B88B7CAD759}" type="slidenum">
              <a:rPr lang="en-AU" smtClean="0"/>
              <a:t>‹#›</a:t>
            </a:fld>
            <a:endParaRPr lang="en-AU"/>
          </a:p>
        </p:txBody>
      </p:sp>
    </p:spTree>
    <p:extLst>
      <p:ext uri="{BB962C8B-B14F-4D97-AF65-F5344CB8AC3E}">
        <p14:creationId xmlns:p14="http://schemas.microsoft.com/office/powerpoint/2010/main" val="1482278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tiff"/><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7" Type="http://schemas.microsoft.com/office/2007/relationships/hdphoto" Target="../media/hdphoto4.wdp"/><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8.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tif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Image result for green land and sky green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5" y="0"/>
            <a:ext cx="92117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Hung Doan\Pictures\hinh cut\lac da.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886200" y="2485118"/>
            <a:ext cx="2558302" cy="24850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JOSEPH HUNG\Pictures\Pictures\tai lieu tu Hp 07-10-17\Pictures\hinh cut\chua  mark.tif"/>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415" y="2218386"/>
            <a:ext cx="46482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ung Doan\Pictures\hinh cut\rich man.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072224" y="3031964"/>
            <a:ext cx="3059970" cy="38249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33082" y="0"/>
            <a:ext cx="8858518" cy="584775"/>
          </a:xfrm>
          <a:prstGeom prst="rect">
            <a:avLst/>
          </a:prstGeom>
        </p:spPr>
        <p:txBody>
          <a:bodyPr wrap="square">
            <a:spAutoFit/>
          </a:bodyPr>
          <a:lstStyle/>
          <a:p>
            <a:pPr algn="ctr"/>
            <a:r>
              <a:rPr lang="en-AU" sz="3200" dirty="0" smtClean="0">
                <a:solidFill>
                  <a:srgbClr val="FFFF00"/>
                </a:solidFill>
                <a:latin typeface="Tahoma" pitchFamily="34" charset="0"/>
                <a:ea typeface="Tahoma" pitchFamily="34" charset="0"/>
                <a:cs typeface="Tahoma" pitchFamily="34" charset="0"/>
              </a:rPr>
              <a:t>28th </a:t>
            </a:r>
            <a:r>
              <a:rPr lang="en-AU" sz="3200" dirty="0">
                <a:solidFill>
                  <a:srgbClr val="FFFF00"/>
                </a:solidFill>
                <a:latin typeface="Tahoma" pitchFamily="34" charset="0"/>
                <a:ea typeface="Tahoma" pitchFamily="34" charset="0"/>
                <a:cs typeface="Tahoma" pitchFamily="34" charset="0"/>
              </a:rPr>
              <a:t>Sunday in Ordinary Time - Year B</a:t>
            </a:r>
          </a:p>
        </p:txBody>
      </p:sp>
      <p:sp>
        <p:nvSpPr>
          <p:cNvPr id="10" name="Rectangle 9"/>
          <p:cNvSpPr/>
          <p:nvPr/>
        </p:nvSpPr>
        <p:spPr>
          <a:xfrm>
            <a:off x="87007" y="524418"/>
            <a:ext cx="9061306" cy="584775"/>
          </a:xfrm>
          <a:prstGeom prst="rect">
            <a:avLst/>
          </a:prstGeom>
        </p:spPr>
        <p:txBody>
          <a:bodyPr wrap="square">
            <a:spAutoFit/>
          </a:bodyPr>
          <a:lstStyle/>
          <a:p>
            <a:pPr algn="ctr"/>
            <a:r>
              <a:rPr lang="en-US" sz="3200" b="1" dirty="0" err="1" smtClean="0">
                <a:solidFill>
                  <a:schemeClr val="bg1"/>
                </a:solidFill>
                <a:latin typeface="Times New Roman" pitchFamily="18" charset="0"/>
                <a:cs typeface="Times New Roman" pitchFamily="18" charset="0"/>
              </a:rPr>
              <a:t>Chúa</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Nhật</a:t>
            </a:r>
            <a:r>
              <a:rPr lang="en-US" sz="3200" b="1" dirty="0" smtClean="0">
                <a:solidFill>
                  <a:schemeClr val="bg1"/>
                </a:solidFill>
                <a:latin typeface="Times New Roman" pitchFamily="18" charset="0"/>
                <a:cs typeface="Times New Roman" pitchFamily="18" charset="0"/>
              </a:rPr>
              <a:t> 28 </a:t>
            </a:r>
            <a:r>
              <a:rPr lang="en-US" sz="3200" b="1" dirty="0" err="1" smtClean="0">
                <a:solidFill>
                  <a:schemeClr val="bg1"/>
                </a:solidFill>
                <a:latin typeface="Times New Roman" pitchFamily="18" charset="0"/>
                <a:cs typeface="Times New Roman" pitchFamily="18" charset="0"/>
              </a:rPr>
              <a:t>Thường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Niên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B</a:t>
            </a:r>
            <a:endParaRPr lang="vi-VN" sz="3200" b="1" dirty="0">
              <a:solidFill>
                <a:schemeClr val="bg1"/>
              </a:solidFill>
              <a:latin typeface="Times New Roman" pitchFamily="18" charset="0"/>
              <a:cs typeface="Times New Roman" pitchFamily="18" charset="0"/>
            </a:endParaRPr>
          </a:p>
        </p:txBody>
      </p:sp>
      <p:sp>
        <p:nvSpPr>
          <p:cNvPr id="2" name="Rectangle 1"/>
          <p:cNvSpPr/>
          <p:nvPr/>
        </p:nvSpPr>
        <p:spPr>
          <a:xfrm>
            <a:off x="1828800" y="5739787"/>
            <a:ext cx="5715000" cy="892552"/>
          </a:xfrm>
          <a:prstGeom prst="rect">
            <a:avLst/>
          </a:prstGeom>
        </p:spPr>
        <p:txBody>
          <a:bodyPr wrap="square">
            <a:spAutoFit/>
          </a:bodyPr>
          <a:lstStyle/>
          <a:p>
            <a:pPr algn="ctr"/>
            <a:r>
              <a:rPr lang="en-AU" sz="3200" dirty="0" smtClean="0">
                <a:solidFill>
                  <a:srgbClr val="FF0000"/>
                </a:solidFill>
              </a:rPr>
              <a:t>14/10/2018</a:t>
            </a:r>
          </a:p>
          <a:p>
            <a:pPr algn="ctr"/>
            <a:r>
              <a:rPr lang="en-US" sz="2000" dirty="0" err="1" smtClean="0">
                <a:solidFill>
                  <a:srgbClr val="FF0000"/>
                </a:solidFill>
              </a:rPr>
              <a:t>Hùng</a:t>
            </a:r>
            <a:r>
              <a:rPr lang="en-US" sz="2000" dirty="0" smtClean="0">
                <a:solidFill>
                  <a:srgbClr val="FF0000"/>
                </a:solidFill>
              </a:rPr>
              <a:t> </a:t>
            </a:r>
            <a:r>
              <a:rPr lang="en-US" sz="2000" dirty="0" err="1" smtClean="0">
                <a:solidFill>
                  <a:srgbClr val="FF0000"/>
                </a:solidFill>
              </a:rPr>
              <a:t>Phương</a:t>
            </a:r>
            <a:r>
              <a:rPr lang="en-US" sz="2000" dirty="0" smtClean="0">
                <a:solidFill>
                  <a:srgbClr val="FF0000"/>
                </a:solidFill>
              </a:rPr>
              <a:t> &amp; Thanh </a:t>
            </a:r>
            <a:r>
              <a:rPr lang="en-US" sz="2000" dirty="0" err="1" smtClean="0">
                <a:solidFill>
                  <a:srgbClr val="FF0000"/>
                </a:solidFill>
              </a:rPr>
              <a:t>Quảng</a:t>
            </a:r>
            <a:r>
              <a:rPr lang="en-US" sz="2000" dirty="0" smtClean="0">
                <a:solidFill>
                  <a:srgbClr val="FF0000"/>
                </a:solidFill>
              </a:rPr>
              <a:t> </a:t>
            </a:r>
            <a:r>
              <a:rPr lang="en-US" sz="2000" dirty="0" err="1" smtClean="0">
                <a:solidFill>
                  <a:srgbClr val="FF0000"/>
                </a:solidFill>
              </a:rPr>
              <a:t>thực</a:t>
            </a:r>
            <a:r>
              <a:rPr lang="en-US" sz="2000" dirty="0" smtClean="0">
                <a:solidFill>
                  <a:srgbClr val="FF0000"/>
                </a:solidFill>
              </a:rPr>
              <a:t> </a:t>
            </a:r>
            <a:r>
              <a:rPr lang="en-US" sz="2000" dirty="0" err="1" smtClean="0">
                <a:solidFill>
                  <a:srgbClr val="FF0000"/>
                </a:solidFill>
              </a:rPr>
              <a:t>hiện</a:t>
            </a:r>
            <a:endParaRPr lang="en-AU" sz="2000" dirty="0">
              <a:solidFill>
                <a:srgbClr val="FF0000"/>
              </a:solidFill>
            </a:endParaRPr>
          </a:p>
        </p:txBody>
      </p:sp>
    </p:spTree>
    <p:extLst>
      <p:ext uri="{BB962C8B-B14F-4D97-AF65-F5344CB8AC3E}">
        <p14:creationId xmlns:p14="http://schemas.microsoft.com/office/powerpoint/2010/main" val="685628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784976"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Jesus looked steadily at him </a:t>
            </a:r>
            <a:endPar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and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loved him, and he said, </a:t>
            </a:r>
          </a:p>
        </p:txBody>
      </p:sp>
      <p:sp>
        <p:nvSpPr>
          <p:cNvPr id="3" name="Rectangle 2"/>
          <p:cNvSpPr/>
          <p:nvPr/>
        </p:nvSpPr>
        <p:spPr>
          <a:xfrm>
            <a:off x="85679" y="5758962"/>
            <a:ext cx="8928992"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đưa mắt nhìn anh ta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và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đem lòng yêu mến. Người bảo anh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ta: </a:t>
            </a:r>
            <a:endParaRPr lang="en-AU" sz="3200" b="1" dirty="0">
              <a:latin typeface="Tahoma" panose="020B0604030504040204" pitchFamily="34" charset="0"/>
              <a:ea typeface="Tahoma" panose="020B0604030504040204" pitchFamily="34" charset="0"/>
              <a:cs typeface="Tahoma" panose="020B060403050404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51487"/>
            <a:ext cx="8690720" cy="437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249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775" y="-33256"/>
            <a:ext cx="8784976"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‘There is one thing you lack. Go and sell everything you own and give the money to the poor, and you will have treasure in heaven; then come, follow me.’ </a:t>
            </a:r>
          </a:p>
        </p:txBody>
      </p:sp>
      <p:sp>
        <p:nvSpPr>
          <p:cNvPr id="3" name="Rectangle 2"/>
          <p:cNvSpPr/>
          <p:nvPr/>
        </p:nvSpPr>
        <p:spPr>
          <a:xfrm>
            <a:off x="86209" y="4795897"/>
            <a:ext cx="8964488"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"Anh chỉ thiếu có một điều, là hãy đi bán những gì anh có mà cho người nghèo,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anh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sẽ được một kho tàng trên trời.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Rồi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hãy đến theo tôi."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023096"/>
            <a:ext cx="5212866" cy="260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1497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273" y="5410200"/>
            <a:ext cx="8887011"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Nghe lời đó, anh ta sa sầm nét mặt và buồn rầu bỏ đi, vì anh ta có nhiều của cải.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5198"/>
            <a:ext cx="9137561"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his face fell at these words </a:t>
            </a:r>
            <a:endPar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and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he went away sad, </a:t>
            </a:r>
            <a:endPar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for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he was a man of great wealth.</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46" y="1564462"/>
            <a:ext cx="7506667" cy="3742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134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288340"/>
            <a:ext cx="9134288" cy="1569660"/>
          </a:xfrm>
          <a:prstGeom prst="rect">
            <a:avLst/>
          </a:prstGeom>
        </p:spPr>
        <p:txBody>
          <a:bodyPr wrap="square">
            <a:spAutoFit/>
          </a:bodyPr>
          <a:lstStyle/>
          <a:p>
            <a:pPr algn="ctr"/>
            <a:r>
              <a:rPr lang="vi-VN" dirty="0"/>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rảo mắt nhìn chung quanh</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rồi nói với các môn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đệ: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"Những người có của thì khó vào Nước Thiên Chúa biết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bao!"</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6822" y="0"/>
            <a:ext cx="8837666"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Jesus looked round and said to his disciples, ‘How hard it is for those who have riches to enter the kingdom of God!’ </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69660"/>
            <a:ext cx="7432612" cy="3686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9844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215503"/>
            <a:ext cx="8964487" cy="156966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Nghe Người nói thế, các môn đệ sững sờ. Nhưng Người lại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tiếp: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"Các con ơi, vào được Nước Thiên Chúa thật khó biết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bao!</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9512" y="13793"/>
            <a:ext cx="8784975"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 disciples were astounded by these words, but Jesus insisted, ‘My children,’ he said to them, ‘how hard it is to enter the kingdom of God!</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868" y="2075896"/>
            <a:ext cx="6264748" cy="3179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0044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12422"/>
            <a:ext cx="8968084" cy="1077218"/>
          </a:xfrm>
          <a:prstGeom prst="rect">
            <a:avLst/>
          </a:prstGeom>
        </p:spPr>
        <p:txBody>
          <a:bodyPr wrap="square">
            <a:spAutoFit/>
          </a:bodyPr>
          <a:lstStyle/>
          <a:p>
            <a:pPr algn="ctr"/>
            <a:r>
              <a:rPr lang="vi-VN" dirty="0"/>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Con lạc đà chui qua lỗ kim còn dễ hơn người giàu vào Nước Thiên Chúa."</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63360" y="0"/>
            <a:ext cx="8751987"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It is easier for a camel to pass through the eye of a needle than for a rich man </a:t>
            </a:r>
            <a:endPar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to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enter the kingdom of God.’ </a:t>
            </a:r>
          </a:p>
        </p:txBody>
      </p:sp>
      <p:pic>
        <p:nvPicPr>
          <p:cNvPr id="10242" name="Picture 2" descr="https://www.lds.org/bc/content/bible-videos/videos/rich-young-ruler/images/with-god-all-things-are-possib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286" y="1569660"/>
            <a:ext cx="8082484" cy="40328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Hung Doan\Pictures\hinh cut\lac da.tif"/>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53477" y="3600161"/>
            <a:ext cx="2061316" cy="200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354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17" y="5708932"/>
            <a:ext cx="8844517"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Các ông lại càng sửng sốt hơn nữa và nói với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nhau: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"Thế thì ai có thể được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cứu?"</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34905" y="116632"/>
            <a:ext cx="8663830"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They were more astonished than ever. ‘In that case’ they said to one another, ‘who can be saved?’ </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807" y="1686292"/>
            <a:ext cx="8031072" cy="4018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4715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1844" y="3394201"/>
            <a:ext cx="6592157" cy="304698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nhìn thẳng vào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các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ông và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nói: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"Đối với loài người thì không thể được, nhưng đối với Thiên Chúa thì không phải thế, vì đối với Thiên Chúa mọi sự đều có thể được."</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76200"/>
            <a:ext cx="2548656" cy="600164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Jesus gazed at them. ‘For men’ he said, ‘it is impossible, but not for God: because everything is possible for God.’</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363" y="-4025"/>
            <a:ext cx="6606638" cy="331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856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933" y="5229200"/>
            <a:ext cx="8856984" cy="156966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Ông Phê-rô lên tiếng thưa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Người: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Thầy coi, phần chúng con, chúng con đã bỏ mọi sự mà theo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Thầy!"</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16632"/>
            <a:ext cx="9144000" cy="156966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Peter took this up. ‘What about us?’ </a:t>
            </a:r>
            <a:endPar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he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asked him. ‘We have left everything </a:t>
            </a:r>
            <a:endPar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and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followed you.’ </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219200" y="1686292"/>
            <a:ext cx="6952879" cy="346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3319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8568" y="3200400"/>
            <a:ext cx="5155432" cy="3539430"/>
          </a:xfrm>
          <a:prstGeom prst="rect">
            <a:avLst/>
          </a:prstGeom>
        </p:spPr>
        <p:txBody>
          <a:bodyPr wrap="square">
            <a:spAutoFit/>
          </a:bodyPr>
          <a:lstStyle/>
          <a:p>
            <a:pPr algn="ctr"/>
            <a:r>
              <a:rPr lang="vi-VN" b="1" dirty="0">
                <a:latin typeface="Tahoma" panose="020B0604030504040204" pitchFamily="34" charset="0"/>
                <a:ea typeface="Tahoma" panose="020B0604030504040204" pitchFamily="34" charset="0"/>
                <a:cs typeface="Tahoma" panose="020B0604030504040204" pitchFamily="34" charset="0"/>
              </a:rPr>
              <a:t>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đáp: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Thầy bảo thật anh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em: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Chẳng hề có ai bỏ nhà cửa, anh em, chị em,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mẹ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cha, con cái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hay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ruộng đất,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vì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Thầy và vì Tin Mừng,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6167" y="76200"/>
            <a:ext cx="3703833" cy="649408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Jesus said, ‘I tell you solemnly, there is no one who has left house, brothers, sisters, father, children or land for my sake and for the sake of the gospel who will not be repaid a hundred times over, </a:t>
            </a:r>
          </a:p>
        </p:txBody>
      </p:sp>
      <p:pic>
        <p:nvPicPr>
          <p:cNvPr id="18434" name="Picture 2" descr="https://www.lds.org/bc/content/bible-videos/videos/rich-young-ruler/images/christ-and-his-discip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9652" y="0"/>
            <a:ext cx="4684347"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532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green land and sky green  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Hung Doan\Pictures\hinh cut\lac da.t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332709" y="3581400"/>
            <a:ext cx="2558302" cy="24850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JOSEPH HUNG\Pictures\Pictures\tai lieu tu Hp 07-10-17\Pictures\hinh cut\chua by mark.tif"/>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67400" y="1827403"/>
            <a:ext cx="2582814" cy="503059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OSEPH HUNG\Pictures\Pictures\tai lieu tu Hp 07-10-17\Pictures\hinh cut\thanh nien.tif"/>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0391" y="2667000"/>
            <a:ext cx="3474357" cy="4191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6200" y="152400"/>
            <a:ext cx="9220200" cy="584775"/>
          </a:xfrm>
          <a:prstGeom prst="rect">
            <a:avLst/>
          </a:prstGeom>
        </p:spPr>
        <p:txBody>
          <a:bodyPr wrap="square">
            <a:spAutoFit/>
          </a:bodyPr>
          <a:lstStyle/>
          <a:p>
            <a:pPr algn="ctr"/>
            <a:r>
              <a:rPr lang="en-AU" sz="3200" dirty="0" smtClean="0">
                <a:solidFill>
                  <a:srgbClr val="FFFF00"/>
                </a:solidFill>
                <a:latin typeface="Tahoma" pitchFamily="34" charset="0"/>
                <a:ea typeface="Tahoma" pitchFamily="34" charset="0"/>
                <a:cs typeface="Tahoma" pitchFamily="34" charset="0"/>
              </a:rPr>
              <a:t>28th </a:t>
            </a:r>
            <a:r>
              <a:rPr lang="en-AU" sz="3200" dirty="0">
                <a:solidFill>
                  <a:srgbClr val="FFFF00"/>
                </a:solidFill>
                <a:latin typeface="Tahoma" pitchFamily="34" charset="0"/>
                <a:ea typeface="Tahoma" pitchFamily="34" charset="0"/>
                <a:cs typeface="Tahoma" pitchFamily="34" charset="0"/>
              </a:rPr>
              <a:t>Sunday in Ordinary Time - Year B</a:t>
            </a:r>
          </a:p>
        </p:txBody>
      </p:sp>
      <p:sp>
        <p:nvSpPr>
          <p:cNvPr id="8" name="Rectangle 7"/>
          <p:cNvSpPr/>
          <p:nvPr/>
        </p:nvSpPr>
        <p:spPr>
          <a:xfrm>
            <a:off x="152400" y="743501"/>
            <a:ext cx="8763000" cy="584775"/>
          </a:xfrm>
          <a:prstGeom prst="rect">
            <a:avLst/>
          </a:prstGeom>
        </p:spPr>
        <p:txBody>
          <a:bodyPr wrap="square">
            <a:spAutoFit/>
          </a:bodyPr>
          <a:lstStyle/>
          <a:p>
            <a:pPr algn="ctr"/>
            <a:r>
              <a:rPr lang="en-US" sz="3200" b="1" dirty="0" err="1" smtClean="0">
                <a:solidFill>
                  <a:schemeClr val="bg1"/>
                </a:solidFill>
                <a:latin typeface="Times New Roman" pitchFamily="18" charset="0"/>
                <a:cs typeface="Times New Roman" pitchFamily="18" charset="0"/>
              </a:rPr>
              <a:t>Chúa</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Nhật</a:t>
            </a:r>
            <a:r>
              <a:rPr lang="en-US" sz="3200" b="1" dirty="0" smtClean="0">
                <a:solidFill>
                  <a:schemeClr val="bg1"/>
                </a:solidFill>
                <a:latin typeface="Times New Roman" pitchFamily="18" charset="0"/>
                <a:cs typeface="Times New Roman" pitchFamily="18" charset="0"/>
              </a:rPr>
              <a:t> 28 </a:t>
            </a:r>
            <a:r>
              <a:rPr lang="en-US" sz="3200" b="1" dirty="0" err="1" smtClean="0">
                <a:solidFill>
                  <a:schemeClr val="bg1"/>
                </a:solidFill>
                <a:latin typeface="Times New Roman" pitchFamily="18" charset="0"/>
                <a:cs typeface="Times New Roman" pitchFamily="18" charset="0"/>
              </a:rPr>
              <a:t>Thường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Niên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B</a:t>
            </a:r>
            <a:endParaRPr lang="vi-VN" sz="3200" b="1" dirty="0">
              <a:solidFill>
                <a:schemeClr val="bg1"/>
              </a:solidFill>
              <a:latin typeface="Times New Roman" pitchFamily="18" charset="0"/>
              <a:cs typeface="Times New Roman" pitchFamily="18" charset="0"/>
            </a:endParaRPr>
          </a:p>
        </p:txBody>
      </p:sp>
      <p:sp>
        <p:nvSpPr>
          <p:cNvPr id="9" name="Rectangle 8"/>
          <p:cNvSpPr/>
          <p:nvPr/>
        </p:nvSpPr>
        <p:spPr>
          <a:xfrm>
            <a:off x="4098532" y="6220777"/>
            <a:ext cx="2169184" cy="584775"/>
          </a:xfrm>
          <a:prstGeom prst="rect">
            <a:avLst/>
          </a:prstGeom>
        </p:spPr>
        <p:txBody>
          <a:bodyPr wrap="none">
            <a:spAutoFit/>
          </a:bodyPr>
          <a:lstStyle/>
          <a:p>
            <a:r>
              <a:rPr lang="en-AU" sz="3200" dirty="0" smtClean="0">
                <a:solidFill>
                  <a:schemeClr val="bg1"/>
                </a:solidFill>
              </a:rPr>
              <a:t>14/10/2018</a:t>
            </a:r>
            <a:endParaRPr lang="en-AU" sz="3200" dirty="0"/>
          </a:p>
        </p:txBody>
      </p:sp>
    </p:spTree>
    <p:extLst>
      <p:ext uri="{BB962C8B-B14F-4D97-AF65-F5344CB8AC3E}">
        <p14:creationId xmlns:p14="http://schemas.microsoft.com/office/powerpoint/2010/main" val="31078961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5309" y="3153621"/>
            <a:ext cx="5338691" cy="353943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mà ngay bây giờ, ở đời này, lại không nhận được nhà cửa, anh em, chị em, mẹ, con hay ruộng đất, gấp trăm, cùng với sự ngược đãi, và sự sống vĩnh cửu ở đời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AU"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1365" y="152400"/>
            <a:ext cx="3685204" cy="600164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houses, brothers, sisters, mothers, children and land – not without persecutions – now in this present time and, in the world to come, eternal life</a:t>
            </a: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descr="https://www.lds.org/bc/content/bible-videos/videos/rich-young-ruler/images/christ-and-his-discip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599" y="0"/>
            <a:ext cx="4726305" cy="3152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154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reen land and sky green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Hung Doan\Pictures\hinh cut\lac da.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77597" y="4193146"/>
            <a:ext cx="2558302" cy="24850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Hung Doan\Pictures\hinh cut\chua 1d.tif"/>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35899" y="1302361"/>
            <a:ext cx="2531607" cy="557388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OSEPH HUNG\Pictures\Pictures\tai lieu tu Hp 07-10-17\Pictures\hinh cut\rich man 1.tif"/>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374" y="2850010"/>
            <a:ext cx="3225800" cy="40401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3082" y="0"/>
            <a:ext cx="8782318" cy="584775"/>
          </a:xfrm>
          <a:prstGeom prst="rect">
            <a:avLst/>
          </a:prstGeom>
        </p:spPr>
        <p:txBody>
          <a:bodyPr wrap="square">
            <a:spAutoFit/>
          </a:bodyPr>
          <a:lstStyle/>
          <a:p>
            <a:pPr algn="ctr"/>
            <a:r>
              <a:rPr lang="en-AU" sz="3200" dirty="0" smtClean="0">
                <a:solidFill>
                  <a:srgbClr val="FFFF00"/>
                </a:solidFill>
                <a:latin typeface="Tahoma" pitchFamily="34" charset="0"/>
                <a:ea typeface="Tahoma" pitchFamily="34" charset="0"/>
                <a:cs typeface="Tahoma" pitchFamily="34" charset="0"/>
              </a:rPr>
              <a:t>28th </a:t>
            </a:r>
            <a:r>
              <a:rPr lang="en-AU" sz="3200" dirty="0">
                <a:solidFill>
                  <a:srgbClr val="FFFF00"/>
                </a:solidFill>
                <a:latin typeface="Tahoma" pitchFamily="34" charset="0"/>
                <a:ea typeface="Tahoma" pitchFamily="34" charset="0"/>
                <a:cs typeface="Tahoma" pitchFamily="34" charset="0"/>
              </a:rPr>
              <a:t>Sunday in Ordinary Time - Year B</a:t>
            </a:r>
          </a:p>
        </p:txBody>
      </p:sp>
      <p:sp>
        <p:nvSpPr>
          <p:cNvPr id="7" name="Rectangle 6"/>
          <p:cNvSpPr/>
          <p:nvPr/>
        </p:nvSpPr>
        <p:spPr>
          <a:xfrm>
            <a:off x="47374" y="547843"/>
            <a:ext cx="9131122" cy="584775"/>
          </a:xfrm>
          <a:prstGeom prst="rect">
            <a:avLst/>
          </a:prstGeom>
        </p:spPr>
        <p:txBody>
          <a:bodyPr wrap="square">
            <a:spAutoFit/>
          </a:bodyPr>
          <a:lstStyle/>
          <a:p>
            <a:pPr algn="ctr"/>
            <a:r>
              <a:rPr lang="en-US" sz="3200" b="1" dirty="0" err="1" smtClean="0">
                <a:solidFill>
                  <a:schemeClr val="bg1"/>
                </a:solidFill>
                <a:latin typeface="Times New Roman" pitchFamily="18" charset="0"/>
                <a:cs typeface="Times New Roman" pitchFamily="18" charset="0"/>
              </a:rPr>
              <a:t>Chúa</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Nhật</a:t>
            </a:r>
            <a:r>
              <a:rPr lang="en-US" sz="3200" b="1" dirty="0" smtClean="0">
                <a:solidFill>
                  <a:schemeClr val="bg1"/>
                </a:solidFill>
                <a:latin typeface="Times New Roman" pitchFamily="18" charset="0"/>
                <a:cs typeface="Times New Roman" pitchFamily="18" charset="0"/>
              </a:rPr>
              <a:t> 28 </a:t>
            </a:r>
            <a:r>
              <a:rPr lang="en-US" sz="3200" b="1" dirty="0" err="1" smtClean="0">
                <a:solidFill>
                  <a:schemeClr val="bg1"/>
                </a:solidFill>
                <a:latin typeface="Times New Roman" pitchFamily="18" charset="0"/>
                <a:cs typeface="Times New Roman" pitchFamily="18" charset="0"/>
              </a:rPr>
              <a:t>Thường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Niên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B</a:t>
            </a:r>
            <a:endParaRPr lang="vi-VN" sz="3200" b="1" dirty="0">
              <a:solidFill>
                <a:schemeClr val="bg1"/>
              </a:solidFill>
              <a:latin typeface="Times New Roman" pitchFamily="18" charset="0"/>
              <a:cs typeface="Times New Roman" pitchFamily="18" charset="0"/>
            </a:endParaRPr>
          </a:p>
        </p:txBody>
      </p:sp>
      <p:sp>
        <p:nvSpPr>
          <p:cNvPr id="8" name="Rectangle 7"/>
          <p:cNvSpPr/>
          <p:nvPr/>
        </p:nvSpPr>
        <p:spPr>
          <a:xfrm>
            <a:off x="4098532" y="6220777"/>
            <a:ext cx="2169184" cy="584775"/>
          </a:xfrm>
          <a:prstGeom prst="rect">
            <a:avLst/>
          </a:prstGeom>
        </p:spPr>
        <p:txBody>
          <a:bodyPr wrap="none">
            <a:spAutoFit/>
          </a:bodyPr>
          <a:lstStyle/>
          <a:p>
            <a:r>
              <a:rPr lang="en-AU" sz="3200" dirty="0" smtClean="0">
                <a:solidFill>
                  <a:schemeClr val="bg1"/>
                </a:solidFill>
              </a:rPr>
              <a:t>14/10/2018</a:t>
            </a:r>
            <a:endParaRPr lang="en-AU" sz="3200" dirty="0"/>
          </a:p>
        </p:txBody>
      </p:sp>
    </p:spTree>
    <p:extLst>
      <p:ext uri="{BB962C8B-B14F-4D97-AF65-F5344CB8AC3E}">
        <p14:creationId xmlns:p14="http://schemas.microsoft.com/office/powerpoint/2010/main" val="2419894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reen land and sky green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OSEPH HUNG\Pictures\Pictures\tai lieu tu Hp 07-10-17\Pictures\hinh cut\chua lam phep l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09107"/>
            <a:ext cx="3810000" cy="53488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Hung Doan\Pictures\hinh cut\lac da.tif"/>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74658" y="3048000"/>
            <a:ext cx="1930742" cy="18754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JOSEPH HUNG\Pictures\Pictures\tai lieu tu Hp 07-10-17\Pictures\hinh cut\thanh nien.tif"/>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228600" y="2667000"/>
            <a:ext cx="3474357" cy="4191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0"/>
            <a:ext cx="8763000" cy="584775"/>
          </a:xfrm>
          <a:prstGeom prst="rect">
            <a:avLst/>
          </a:prstGeom>
        </p:spPr>
        <p:txBody>
          <a:bodyPr wrap="square">
            <a:spAutoFit/>
          </a:bodyPr>
          <a:lstStyle/>
          <a:p>
            <a:pPr algn="ctr"/>
            <a:r>
              <a:rPr lang="en-US" sz="3200" b="1" dirty="0" err="1" smtClean="0">
                <a:solidFill>
                  <a:schemeClr val="bg1"/>
                </a:solidFill>
                <a:latin typeface="Times New Roman" pitchFamily="18" charset="0"/>
                <a:cs typeface="Times New Roman" pitchFamily="18" charset="0"/>
              </a:rPr>
              <a:t>Chúa</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Nhật</a:t>
            </a:r>
            <a:r>
              <a:rPr lang="en-US" sz="3200" b="1" dirty="0" smtClean="0">
                <a:solidFill>
                  <a:schemeClr val="bg1"/>
                </a:solidFill>
                <a:latin typeface="Times New Roman" pitchFamily="18" charset="0"/>
                <a:cs typeface="Times New Roman" pitchFamily="18" charset="0"/>
              </a:rPr>
              <a:t> 28 </a:t>
            </a:r>
            <a:r>
              <a:rPr lang="en-US" sz="3200" b="1" dirty="0" err="1" smtClean="0">
                <a:solidFill>
                  <a:schemeClr val="bg1"/>
                </a:solidFill>
                <a:latin typeface="Times New Roman" pitchFamily="18" charset="0"/>
                <a:cs typeface="Times New Roman" pitchFamily="18" charset="0"/>
              </a:rPr>
              <a:t>Thường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Niên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Năm</a:t>
            </a:r>
            <a:r>
              <a:rPr lang="en-US" sz="3200" b="1" dirty="0" smtClean="0">
                <a:solidFill>
                  <a:schemeClr val="bg1"/>
                </a:solidFill>
                <a:latin typeface="Times New Roman" pitchFamily="18" charset="0"/>
                <a:cs typeface="Times New Roman" pitchFamily="18" charset="0"/>
              </a:rPr>
              <a:t> B</a:t>
            </a:r>
            <a:endParaRPr lang="vi-VN" sz="3200" b="1" dirty="0">
              <a:solidFill>
                <a:schemeClr val="bg1"/>
              </a:solidFill>
              <a:latin typeface="Times New Roman" pitchFamily="18" charset="0"/>
              <a:cs typeface="Times New Roman" pitchFamily="18" charset="0"/>
            </a:endParaRPr>
          </a:p>
        </p:txBody>
      </p:sp>
      <p:sp>
        <p:nvSpPr>
          <p:cNvPr id="10" name="Rectangle 9"/>
          <p:cNvSpPr/>
          <p:nvPr/>
        </p:nvSpPr>
        <p:spPr>
          <a:xfrm>
            <a:off x="38100" y="583843"/>
            <a:ext cx="8991600" cy="584775"/>
          </a:xfrm>
          <a:prstGeom prst="rect">
            <a:avLst/>
          </a:prstGeom>
        </p:spPr>
        <p:txBody>
          <a:bodyPr wrap="square">
            <a:spAutoFit/>
          </a:bodyPr>
          <a:lstStyle/>
          <a:p>
            <a:pPr algn="ctr"/>
            <a:r>
              <a:rPr lang="en-AU" sz="3200" dirty="0" smtClean="0">
                <a:solidFill>
                  <a:srgbClr val="FFFF00"/>
                </a:solidFill>
                <a:latin typeface="Tahoma" pitchFamily="34" charset="0"/>
                <a:ea typeface="Tahoma" pitchFamily="34" charset="0"/>
                <a:cs typeface="Tahoma" pitchFamily="34" charset="0"/>
              </a:rPr>
              <a:t>28th </a:t>
            </a:r>
            <a:r>
              <a:rPr lang="en-AU" sz="3200" dirty="0">
                <a:solidFill>
                  <a:srgbClr val="FFFF00"/>
                </a:solidFill>
                <a:latin typeface="Tahoma" pitchFamily="34" charset="0"/>
                <a:ea typeface="Tahoma" pitchFamily="34" charset="0"/>
                <a:cs typeface="Tahoma" pitchFamily="34" charset="0"/>
              </a:rPr>
              <a:t>Sunday in Ordinary Time - Year B</a:t>
            </a:r>
          </a:p>
        </p:txBody>
      </p:sp>
      <p:sp>
        <p:nvSpPr>
          <p:cNvPr id="11" name="Rectangle 10"/>
          <p:cNvSpPr/>
          <p:nvPr/>
        </p:nvSpPr>
        <p:spPr>
          <a:xfrm>
            <a:off x="3147734" y="6151082"/>
            <a:ext cx="2169184" cy="584775"/>
          </a:xfrm>
          <a:prstGeom prst="rect">
            <a:avLst/>
          </a:prstGeom>
        </p:spPr>
        <p:txBody>
          <a:bodyPr wrap="none">
            <a:spAutoFit/>
          </a:bodyPr>
          <a:lstStyle/>
          <a:p>
            <a:r>
              <a:rPr lang="en-AU" sz="3200" dirty="0" smtClean="0">
                <a:solidFill>
                  <a:schemeClr val="bg1"/>
                </a:solidFill>
              </a:rPr>
              <a:t>14/10/2018</a:t>
            </a:r>
            <a:endParaRPr lang="en-AU" sz="3200" dirty="0"/>
          </a:p>
        </p:txBody>
      </p:sp>
    </p:spTree>
    <p:extLst>
      <p:ext uri="{BB962C8B-B14F-4D97-AF65-F5344CB8AC3E}">
        <p14:creationId xmlns:p14="http://schemas.microsoft.com/office/powerpoint/2010/main" val="20967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Hung Doan\Pictures\hinh cut\lac da.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67200" y="2931670"/>
            <a:ext cx="2386583" cy="2318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ung Doan\Pictures\hinh cut\rich man and jesus.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3932" y="2321729"/>
            <a:ext cx="6948264" cy="4536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JOSEPH HUNG\Pictures\Pictures\tai lieu tu Hp 07-10-17\Pictures\hinh cut\Mar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399" y="152400"/>
            <a:ext cx="3330601" cy="1779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804" y="228600"/>
            <a:ext cx="341776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FF0000"/>
                </a:solidFill>
                <a:latin typeface="Times New Roman" pitchFamily="18" charset="0"/>
                <a:cs typeface="Times New Roman" pitchFamily="18" charset="0"/>
              </a:rPr>
              <a:t>Gospel</a:t>
            </a:r>
          </a:p>
          <a:p>
            <a:pPr algn="ctr"/>
            <a:r>
              <a:rPr lang="en-AU" sz="3200" b="1" dirty="0" smtClean="0">
                <a:solidFill>
                  <a:srgbClr val="FF0000"/>
                </a:solidFill>
                <a:latin typeface="Times New Roman" pitchFamily="18" charset="0"/>
                <a:cs typeface="Times New Roman" pitchFamily="18" charset="0"/>
              </a:rPr>
              <a:t>Mark</a:t>
            </a:r>
          </a:p>
          <a:p>
            <a:pPr algn="ctr"/>
            <a:r>
              <a:rPr lang="en-AU" sz="3200" b="1" dirty="0" smtClean="0">
                <a:solidFill>
                  <a:srgbClr val="FF0000"/>
                </a:solidFill>
                <a:latin typeface="Times New Roman" pitchFamily="18" charset="0"/>
                <a:cs typeface="Times New Roman" pitchFamily="18" charset="0"/>
              </a:rPr>
              <a:t>10:17-30</a:t>
            </a:r>
            <a:endParaRPr lang="en-AU" sz="3200" b="1" dirty="0">
              <a:solidFill>
                <a:srgbClr val="FF0000"/>
              </a:solidFill>
              <a:latin typeface="Times New Roman" pitchFamily="18" charset="0"/>
              <a:cs typeface="Times New Roman" pitchFamily="18" charset="0"/>
            </a:endParaRPr>
          </a:p>
          <a:p>
            <a:pPr algn="ctr"/>
            <a:r>
              <a:rPr lang="en-AU" sz="3200" b="1" dirty="0" err="1" smtClean="0">
                <a:solidFill>
                  <a:srgbClr val="FFC000"/>
                </a:solidFill>
                <a:latin typeface="Times New Roman" pitchFamily="18" charset="0"/>
                <a:cs typeface="Times New Roman" pitchFamily="18" charset="0"/>
              </a:rPr>
              <a:t>Phúc</a:t>
            </a:r>
            <a:r>
              <a:rPr lang="en-AU" sz="3200" b="1" dirty="0" smtClean="0">
                <a:solidFill>
                  <a:srgbClr val="FFC000"/>
                </a:solidFill>
                <a:latin typeface="Times New Roman" pitchFamily="18" charset="0"/>
                <a:cs typeface="Times New Roman" pitchFamily="18" charset="0"/>
              </a:rPr>
              <a:t> </a:t>
            </a:r>
            <a:r>
              <a:rPr lang="en-AU" sz="3200" b="1" dirty="0" err="1">
                <a:solidFill>
                  <a:srgbClr val="FFC000"/>
                </a:solidFill>
                <a:latin typeface="Times New Roman" pitchFamily="18" charset="0"/>
                <a:cs typeface="Times New Roman" pitchFamily="18" charset="0"/>
              </a:rPr>
              <a:t>Âm</a:t>
            </a:r>
            <a:r>
              <a:rPr lang="en-AU" sz="3200" b="1" dirty="0">
                <a:solidFill>
                  <a:srgbClr val="FFC000"/>
                </a:solidFill>
                <a:latin typeface="Times New Roman" pitchFamily="18" charset="0"/>
                <a:cs typeface="Times New Roman" pitchFamily="18" charset="0"/>
              </a:rPr>
              <a:t> </a:t>
            </a:r>
            <a:r>
              <a:rPr lang="en-AU" sz="3200" b="1" dirty="0" err="1">
                <a:solidFill>
                  <a:srgbClr val="FFC000"/>
                </a:solidFill>
                <a:latin typeface="Times New Roman" pitchFamily="18" charset="0"/>
                <a:cs typeface="Times New Roman" pitchFamily="18" charset="0"/>
              </a:rPr>
              <a:t>theo</a:t>
            </a:r>
            <a:r>
              <a:rPr lang="en-AU" sz="3200" b="1" dirty="0">
                <a:solidFill>
                  <a:srgbClr val="FFC000"/>
                </a:solidFill>
                <a:latin typeface="Times New Roman" pitchFamily="18" charset="0"/>
                <a:cs typeface="Times New Roman" pitchFamily="18" charset="0"/>
              </a:rPr>
              <a:t> </a:t>
            </a:r>
            <a:r>
              <a:rPr lang="en-AU" sz="3200" b="1" dirty="0" err="1" smtClean="0">
                <a:solidFill>
                  <a:srgbClr val="FFC000"/>
                </a:solidFill>
                <a:latin typeface="Times New Roman" pitchFamily="18" charset="0"/>
                <a:cs typeface="Times New Roman" pitchFamily="18" charset="0"/>
              </a:rPr>
              <a:t>Thánh</a:t>
            </a:r>
            <a:r>
              <a:rPr lang="en-AU" sz="3200" b="1" dirty="0">
                <a:solidFill>
                  <a:srgbClr val="FFC000"/>
                </a:solidFill>
                <a:latin typeface="Times New Roman" pitchFamily="18" charset="0"/>
                <a:cs typeface="Times New Roman" pitchFamily="18" charset="0"/>
              </a:rPr>
              <a:t> </a:t>
            </a:r>
            <a:r>
              <a:rPr lang="en-AU" sz="3200" b="1" dirty="0" err="1" smtClean="0">
                <a:solidFill>
                  <a:srgbClr val="FFC000"/>
                </a:solidFill>
                <a:latin typeface="Times New Roman" pitchFamily="18" charset="0"/>
                <a:cs typeface="Times New Roman" pitchFamily="18" charset="0"/>
              </a:rPr>
              <a:t>Máccô</a:t>
            </a:r>
            <a:endParaRPr lang="en-AU" sz="3200" b="1" dirty="0">
              <a:solidFill>
                <a:srgbClr val="FFC000"/>
              </a:solidFill>
              <a:latin typeface="Times New Roman" pitchFamily="18" charset="0"/>
              <a:cs typeface="Times New Roman" pitchFamily="18" charset="0"/>
            </a:endParaRPr>
          </a:p>
          <a:p>
            <a:pPr algn="ctr"/>
            <a:r>
              <a:rPr lang="en-AU" sz="3200" b="1" dirty="0" smtClean="0">
                <a:solidFill>
                  <a:srgbClr val="FFC000"/>
                </a:solidFill>
                <a:latin typeface="Times New Roman" pitchFamily="18" charset="0"/>
                <a:cs typeface="Times New Roman" pitchFamily="18" charset="0"/>
              </a:rPr>
              <a:t>10:17-30</a:t>
            </a:r>
            <a:endParaRPr lang="en-AU" sz="3200" b="1"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685628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67" y="1288662"/>
            <a:ext cx="8129133" cy="4144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31270" y="188640"/>
            <a:ext cx="9012730" cy="1077218"/>
          </a:xfrm>
          <a:prstGeom prst="rect">
            <a:avLst/>
          </a:prstGeom>
        </p:spPr>
        <p:txBody>
          <a:bodyPr wrap="square">
            <a:spAutoFit/>
          </a:bodyPr>
          <a:lstStyle/>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Jesus was setting out on a journey </a:t>
            </a:r>
            <a:endPar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when </a:t>
            </a: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 man ran up, </a:t>
            </a:r>
            <a:endParaRPr lang="en-AU"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11570" y="5589240"/>
            <a:ext cx="8741892" cy="1077218"/>
          </a:xfrm>
          <a:prstGeom prst="rect">
            <a:avLst/>
          </a:prstGeom>
        </p:spPr>
        <p:txBody>
          <a:bodyPr wrap="square">
            <a:spAutoFit/>
          </a:bodyPr>
          <a:lstStyle/>
          <a:p>
            <a:pPr algn="ctr"/>
            <a:r>
              <a:rPr lang="en-AU" sz="3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Đức Giê-su vừa lên đường,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thì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có một người chạy đến, </a:t>
            </a:r>
            <a:endParaRPr lang="en-AU"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22622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lds.org/bc/content/bible-videos/videos/rich-young-ruler/images/christ-and-the-rich-young-rul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1626" y="0"/>
            <a:ext cx="6871692" cy="45811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75" y="215968"/>
            <a:ext cx="2328727" cy="6494085"/>
          </a:xfrm>
          <a:prstGeom prst="rect">
            <a:avLst/>
          </a:prstGeom>
        </p:spPr>
        <p:txBody>
          <a:bodyPr wrap="square">
            <a:spAutoFit/>
          </a:bodyPr>
          <a:lstStyle/>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knelt before him and put this question to him, ‘Good master, what must I do to inherit eternal life?’</a:t>
            </a:r>
            <a:endPar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512825" y="4647950"/>
            <a:ext cx="6631175" cy="2062103"/>
          </a:xfrm>
          <a:prstGeom prst="rect">
            <a:avLst/>
          </a:prstGeom>
        </p:spPr>
        <p:txBody>
          <a:bodyPr wrap="square">
            <a:spAutoFit/>
          </a:bodyPr>
          <a:lstStyle/>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quỳ xuống trước mặt Người và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hỏi: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"Thưa Thầy nhân lành,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tôi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phải làm gì để được sự sống đời đời làm gia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nghiệp?"</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4974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08" y="4668688"/>
            <a:ext cx="7010400"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Đức Giê-su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đáp: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Sao anh nói tôi là nhân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lành?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Không có ai nhân lành cả,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trừ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một mình Thiên Chúa.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6984310" y="20487"/>
            <a:ext cx="2159690" cy="5509200"/>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Jesus said to him, ‘Why do you call me good? </a:t>
            </a:r>
            <a:endPar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No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one </a:t>
            </a:r>
            <a:endPar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is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good but God alone. </a:t>
            </a:r>
          </a:p>
        </p:txBody>
      </p:sp>
      <p:pic>
        <p:nvPicPr>
          <p:cNvPr id="5" name="Picture 2" descr="https://www.lds.org/bc/content/bible-videos/videos/rich-young-ruler/images/christ-and-the-rich-young-rul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008" y="-1"/>
            <a:ext cx="6972302" cy="464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904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02" y="1226304"/>
            <a:ext cx="8501297" cy="4194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7503" y="116632"/>
            <a:ext cx="8715901" cy="1077218"/>
          </a:xfrm>
          <a:prstGeom prst="rect">
            <a:avLst/>
          </a:prstGeom>
        </p:spPr>
        <p:txBody>
          <a:bodyPr wrap="square">
            <a:spAutoFit/>
          </a:bodyPr>
          <a:lstStyle/>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You know the commandments: You must not kill; You must not commit adultery; </a:t>
            </a:r>
            <a:endParaRPr lang="en-AU" sz="3200" b="1" dirty="0"/>
          </a:p>
        </p:txBody>
      </p:sp>
      <p:sp>
        <p:nvSpPr>
          <p:cNvPr id="3" name="Rectangle 2"/>
          <p:cNvSpPr/>
          <p:nvPr/>
        </p:nvSpPr>
        <p:spPr>
          <a:xfrm>
            <a:off x="138922" y="5589240"/>
            <a:ext cx="8823855" cy="1077218"/>
          </a:xfrm>
          <a:prstGeom prst="rect">
            <a:avLst/>
          </a:prstGeom>
        </p:spPr>
        <p:txBody>
          <a:bodyPr wrap="square">
            <a:spAutoFit/>
          </a:bodyPr>
          <a:lstStyle/>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Hẳn anh biết các điều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răn: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Chớ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giết người, chớ ngoại tình,</a:t>
            </a:r>
            <a:endParaRPr lang="en-AU" sz="3200" b="1" dirty="0"/>
          </a:p>
        </p:txBody>
      </p:sp>
    </p:spTree>
    <p:extLst>
      <p:ext uri="{BB962C8B-B14F-4D97-AF65-F5344CB8AC3E}">
        <p14:creationId xmlns:p14="http://schemas.microsoft.com/office/powerpoint/2010/main" val="1730535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270" y="51882"/>
            <a:ext cx="8856984" cy="1569660"/>
          </a:xfrm>
          <a:prstGeom prst="rect">
            <a:avLst/>
          </a:prstGeom>
        </p:spPr>
        <p:txBody>
          <a:bodyPr wrap="square">
            <a:spAutoFit/>
          </a:bodyPr>
          <a:lstStyle/>
          <a:p>
            <a:pPr algn="ctr"/>
            <a:r>
              <a:rPr lang="en-AU" sz="3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You must not steal; You must not bring false witness; You must not defraud; Honour your father and mother.’ </a:t>
            </a:r>
            <a:endPar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80290" y="5640852"/>
            <a:ext cx="8496944" cy="1077218"/>
          </a:xfrm>
          <a:prstGeom prst="rect">
            <a:avLst/>
          </a:prstGeom>
        </p:spPr>
        <p:txBody>
          <a:bodyPr wrap="square">
            <a:spAutoFit/>
          </a:bodyPr>
          <a:lstStyle/>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chớ trộm cắp, chớ làm chứng gian,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chớ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làm hại ai, hãy thờ cha kính mẹ."</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2000" y="1779807"/>
            <a:ext cx="7788810" cy="384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491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692656"/>
            <a:ext cx="9144000"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Anh ta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nói: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"Thưa Thầy, tất cả </a:t>
            </a:r>
            <a:r>
              <a:rPr lang="vi-VN"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những </a:t>
            </a: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điều đó, tôi đã tuân giữ từ thuở nhỏ."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32522" y="0"/>
            <a:ext cx="8928992"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And he said to him, ‘Master, I have kept all these from my earliest days.’</a:t>
            </a:r>
          </a:p>
        </p:txBody>
      </p:sp>
      <p:pic>
        <p:nvPicPr>
          <p:cNvPr id="2050" name="Picture 2" descr="https://www.lds.org/bc/content/bible-videos/videos/rich-young-ruler/images/the-rich-young-ru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10" y="1195613"/>
            <a:ext cx="8768979" cy="437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6492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867</Words>
  <Application>Microsoft Office PowerPoint</Application>
  <PresentationFormat>On-screen Show (4:3)</PresentationFormat>
  <Paragraphs>78</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Anthony Nguyen</cp:lastModifiedBy>
  <cp:revision>16</cp:revision>
  <dcterms:created xsi:type="dcterms:W3CDTF">2018-06-02T23:00:02Z</dcterms:created>
  <dcterms:modified xsi:type="dcterms:W3CDTF">2018-10-12T00:22:10Z</dcterms:modified>
</cp:coreProperties>
</file>